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2"/>
  </p:notesMasterIdLst>
  <p:sldIdLst>
    <p:sldId id="283" r:id="rId2"/>
    <p:sldId id="257" r:id="rId3"/>
    <p:sldId id="260" r:id="rId4"/>
    <p:sldId id="262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71" r:id="rId13"/>
    <p:sldId id="272" r:id="rId14"/>
    <p:sldId id="273" r:id="rId15"/>
    <p:sldId id="276" r:id="rId16"/>
    <p:sldId id="277" r:id="rId17"/>
    <p:sldId id="278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>
      <p:cViewPr>
        <p:scale>
          <a:sx n="60" d="100"/>
          <a:sy n="60" d="100"/>
        </p:scale>
        <p:origin x="3102" y="1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4E1DC-3D07-4B56-8962-8457A9D73064}" type="datetimeFigureOut">
              <a:rPr lang="cs-CZ" smtClean="0"/>
              <a:t>13.01.2021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9AE6-AEED-48CA-B4A6-DDDAF070A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20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9AE6-AEED-48CA-B4A6-DDDAF070A70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40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4FD0F-3450-4E1B-9B62-4FB110DC9F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145757"/>
      </p:ext>
    </p:extLst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58776-5FF0-4C2A-B65D-461580D5FF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619465"/>
      </p:ext>
    </p:extLst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6B0DE-8939-4C39-AC48-CCD202D01E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858812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7F5A7-2A22-4E7D-A73F-40CD224BF5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19031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95038-C26A-417B-9C35-FAD62584FC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6800324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D601F-0987-4945-856E-80B507F443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14343"/>
      </p:ext>
    </p:extLst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B81B8-4908-4FB4-B9B2-E30B85F36B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435467"/>
      </p:ext>
    </p:extLst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88650-026E-4EB4-A6AA-6787CE802A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767557"/>
      </p:ext>
    </p:extLst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09E2-61E5-4C94-9019-A523F37E18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104731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6931E-AF59-40A4-BA94-DB1CC5CCAD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687407"/>
      </p:ext>
    </p:extLst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76B74-43C3-4F9C-B1AF-024DED106F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623106"/>
      </p:ext>
    </p:extLst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2D3F73BD-93D9-4C52-9BAD-164E57A398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0" r:id="rId2"/>
    <p:sldLayoutId id="2147483797" r:id="rId3"/>
    <p:sldLayoutId id="2147483791" r:id="rId4"/>
    <p:sldLayoutId id="2147483798" r:id="rId5"/>
    <p:sldLayoutId id="2147483792" r:id="rId6"/>
    <p:sldLayoutId id="2147483793" r:id="rId7"/>
    <p:sldLayoutId id="2147483799" r:id="rId8"/>
    <p:sldLayoutId id="2147483800" r:id="rId9"/>
    <p:sldLayoutId id="2147483794" r:id="rId10"/>
    <p:sldLayoutId id="2147483795" r:id="rId11"/>
  </p:sldLayoutIdLst>
  <p:transition>
    <p:push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E3F34-8D3B-43C2-80C9-5125E6599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Usazené horniny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C5C29C0-F8F3-4EC9-905B-7A85B66EE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52" y="152400"/>
            <a:ext cx="637673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44533"/>
      </p:ext>
    </p:extLst>
  </p:cSld>
  <p:clrMapOvr>
    <a:masterClrMapping/>
  </p:clrMapOvr>
  <p:transition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2400" y="152399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Jíl</a:t>
            </a:r>
            <a:r>
              <a:rPr lang="cs-CZ" sz="4800" dirty="0"/>
              <a:t> </a:t>
            </a:r>
            <a:r>
              <a:rPr lang="cs-CZ" sz="4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 Jílovec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52400" y="983396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vznikají ukládáním </a:t>
            </a:r>
            <a:r>
              <a:rPr lang="cs-CZ" sz="2400" dirty="0">
                <a:solidFill>
                  <a:srgbClr val="FF0000"/>
                </a:solidFill>
              </a:rPr>
              <a:t>nejjemnějších částic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cihlářská a keramická surovina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FF0000"/>
                </a:solidFill>
              </a:rPr>
              <a:t>nepropouští </a:t>
            </a: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vodu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zpevněním vzniká </a:t>
            </a:r>
            <a:r>
              <a:rPr lang="cs-CZ" sz="2400" dirty="0">
                <a:solidFill>
                  <a:srgbClr val="FF0000"/>
                </a:solidFill>
              </a:rPr>
              <a:t>jílovec </a:t>
            </a:r>
            <a:endParaRPr lang="cs-CZ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podobné jsou slínovce, opuky (stavební kámen)</a:t>
            </a:r>
          </a:p>
          <a:p>
            <a:pPr marL="342900" indent="-342900">
              <a:buFont typeface="Wingdings" pitchFamily="2" charset="2"/>
              <a:buChar char="q"/>
            </a:pP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00401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3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28600"/>
            <a:ext cx="998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2. Organogenní usazené horniny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66800" y="1326296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vznikají usazováním </a:t>
            </a:r>
            <a:r>
              <a:rPr lang="cs-CZ" sz="2400" dirty="0">
                <a:solidFill>
                  <a:srgbClr val="FF0000"/>
                </a:solidFill>
              </a:rPr>
              <a:t>odumřelých těl rostlin</a:t>
            </a:r>
            <a:br>
              <a:rPr lang="cs-CZ" sz="2400" dirty="0">
                <a:solidFill>
                  <a:srgbClr val="FF0000"/>
                </a:solidFill>
              </a:rPr>
            </a:br>
            <a:r>
              <a:rPr lang="cs-CZ" sz="2400" dirty="0">
                <a:solidFill>
                  <a:srgbClr val="FF0000"/>
                </a:solidFill>
              </a:rPr>
              <a:t>a živočichů, jejich schránek nebo koster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65100" y="2222499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Vápenec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5100" y="2975106"/>
            <a:ext cx="7454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tvoří se na </a:t>
            </a:r>
            <a:r>
              <a:rPr lang="cs-CZ" sz="2400" dirty="0">
                <a:solidFill>
                  <a:srgbClr val="FF0000"/>
                </a:solidFill>
              </a:rPr>
              <a:t>dně moří </a:t>
            </a:r>
            <a:r>
              <a:rPr 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nahromaděním vápenatých </a:t>
            </a:r>
            <a:r>
              <a:rPr lang="cs-CZ" sz="2400" dirty="0">
                <a:solidFill>
                  <a:srgbClr val="FF0000"/>
                </a:solidFill>
              </a:rPr>
              <a:t>schránek </a:t>
            </a:r>
            <a:r>
              <a:rPr 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hlavně korálnatců, prvoků, měkkýšů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hlavní složkou </a:t>
            </a:r>
            <a:r>
              <a:rPr lang="cs-CZ" sz="2400" dirty="0">
                <a:solidFill>
                  <a:srgbClr val="FF0000"/>
                </a:solidFill>
              </a:rPr>
              <a:t>je kalcit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nejčastěji světle šedý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výroba cementu a páleného vápna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Moravský kras, Český kras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E95418-4B55-4E26-A9A9-9B83F1F68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867654"/>
            <a:ext cx="3586480" cy="269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33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28600" y="152400"/>
            <a:ext cx="878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Činností vody ve vápencových oblastech se vytváří </a:t>
            </a:r>
            <a:r>
              <a:rPr lang="cs-CZ" sz="2400" dirty="0">
                <a:solidFill>
                  <a:srgbClr val="FF0000"/>
                </a:solidFill>
              </a:rPr>
              <a:t>KRAS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762000"/>
            <a:ext cx="4686300" cy="3124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51840"/>
            <a:ext cx="3996252" cy="480406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18548" y="4034135"/>
            <a:ext cx="468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Vnitřní kras – jeskyně </a:t>
            </a:r>
            <a:r>
              <a:rPr lang="cs-CZ" sz="2400" dirty="0" err="1">
                <a:solidFill>
                  <a:schemeClr val="tx2">
                    <a:lumMod val="50000"/>
                  </a:schemeClr>
                </a:solidFill>
              </a:rPr>
              <a:t>Balcarka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 s krasovou výzdobou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102100" y="5715000"/>
            <a:ext cx="490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Vnější kras – kaňon řeky </a:t>
            </a:r>
            <a:r>
              <a:rPr lang="cs-CZ" sz="2400" dirty="0" err="1">
                <a:solidFill>
                  <a:schemeClr val="tx2">
                    <a:lumMod val="50000"/>
                  </a:schemeClr>
                </a:solidFill>
              </a:rPr>
              <a:t>Verdon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 - Francie</a:t>
            </a:r>
          </a:p>
        </p:txBody>
      </p:sp>
    </p:spTree>
    <p:extLst>
      <p:ext uri="{BB962C8B-B14F-4D97-AF65-F5344CB8AC3E}">
        <p14:creationId xmlns:p14="http://schemas.microsoft.com/office/powerpoint/2010/main" val="2533797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15900" y="152399"/>
            <a:ext cx="237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tx2">
                    <a:lumMod val="50000"/>
                  </a:schemeClr>
                </a:solidFill>
              </a:rPr>
              <a:t>Dolomit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6200" y="11430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podobný </a:t>
            </a:r>
            <a:r>
              <a:rPr lang="cs-CZ" sz="2400" dirty="0">
                <a:solidFill>
                  <a:srgbClr val="FF0000"/>
                </a:solidFill>
              </a:rPr>
              <a:t>vápenci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tvořený převážně kalcitem a dolomitem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FF0000"/>
                </a:solidFill>
              </a:rPr>
              <a:t>pohoří Dolomity 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v severní Itálii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496393"/>
            <a:ext cx="6061084" cy="40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53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75764" y="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tx2">
                    <a:lumMod val="50000"/>
                  </a:schemeClr>
                </a:solidFill>
              </a:rPr>
              <a:t>Hořlavé organogenní sedimenty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5764" y="762000"/>
            <a:ext cx="89149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Rašelina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z odumřelých těl mechu rašeliníku, bez přístupu vzduchu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rašeliniště – podmáčené rovinaté oblasti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využití – lázně, palivo, zahradnictví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Krkonoše, Šumava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" y="3429000"/>
            <a:ext cx="4724400" cy="35433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64" y="3633754"/>
            <a:ext cx="4724400" cy="315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02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2400" y="685800"/>
            <a:ext cx="3365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tx2">
                    <a:lumMod val="50000"/>
                  </a:schemeClr>
                </a:solidFill>
              </a:rPr>
              <a:t>Lignit</a:t>
            </a:r>
          </a:p>
          <a:p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FF0000"/>
                </a:solidFill>
              </a:rPr>
              <a:t>nejmladší,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 nejméně karbonizované </a:t>
            </a:r>
            <a:r>
              <a:rPr lang="cs-CZ" sz="2400" dirty="0">
                <a:solidFill>
                  <a:srgbClr val="FF0000"/>
                </a:solidFill>
              </a:rPr>
              <a:t>hnědé uhlí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zachovalá struktura dřeva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 Budějovicko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971800"/>
            <a:ext cx="3791712" cy="37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83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6380" y="397252"/>
            <a:ext cx="8890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tx2">
                    <a:lumMod val="50000"/>
                  </a:schemeClr>
                </a:solidFill>
              </a:rPr>
              <a:t>Hnědé uhlí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vzniklo ve </a:t>
            </a:r>
            <a:r>
              <a:rPr lang="cs-CZ" sz="2400" dirty="0">
                <a:solidFill>
                  <a:srgbClr val="FF0000"/>
                </a:solidFill>
              </a:rPr>
              <a:t>třetihorách z jehličnatých 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a listnatých stromů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je méně </a:t>
            </a:r>
            <a:r>
              <a:rPr lang="cs-CZ" sz="2400" dirty="0" err="1">
                <a:solidFill>
                  <a:schemeClr val="tx2">
                    <a:lumMod val="50000"/>
                  </a:schemeClr>
                </a:solidFill>
              </a:rPr>
              <a:t>prouhelnatělé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 než černé a obsahuje </a:t>
            </a:r>
            <a:r>
              <a:rPr lang="cs-CZ" sz="2400" dirty="0">
                <a:solidFill>
                  <a:srgbClr val="FF0000"/>
                </a:solidFill>
              </a:rPr>
              <a:t>hodně síry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Podkrušnohorská pánev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palivo:  v tepelných elektrárnách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91194"/>
            <a:ext cx="4708192" cy="3124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80" y="3754120"/>
            <a:ext cx="375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09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40436" y="322957"/>
            <a:ext cx="8703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tx2">
                    <a:lumMod val="50000"/>
                  </a:schemeClr>
                </a:solidFill>
              </a:rPr>
              <a:t>Černé uhlí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vzniklo v prvohorách </a:t>
            </a:r>
            <a:r>
              <a:rPr lang="cs-CZ" sz="2400" dirty="0">
                <a:solidFill>
                  <a:srgbClr val="FF0000"/>
                </a:solidFill>
              </a:rPr>
              <a:t>ze stromovitých plavuní, přesliček a kapradin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nejkvalitnější se nazývá </a:t>
            </a:r>
            <a:r>
              <a:rPr lang="cs-CZ" sz="2400" dirty="0">
                <a:solidFill>
                  <a:srgbClr val="FF0000"/>
                </a:solidFill>
              </a:rPr>
              <a:t>antracit – černý 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lesklý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Ostrava, Karviná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FF0000"/>
                </a:solidFill>
              </a:rPr>
              <a:t>palivo 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v tepelných elektrárnách, výroba koksu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4800" y="4495800"/>
            <a:ext cx="791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Antracit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93056"/>
            <a:ext cx="4343400" cy="325755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E331E8F-C09E-4577-A74E-F5E198DB2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355" y="3429000"/>
            <a:ext cx="212548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33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28600" y="244897"/>
            <a:ext cx="8686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tx2">
                    <a:lumMod val="50000"/>
                  </a:schemeClr>
                </a:solidFill>
              </a:rPr>
              <a:t>Uhlovodíky</a:t>
            </a:r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vznikly </a:t>
            </a:r>
            <a:r>
              <a:rPr lang="cs-CZ" sz="2400" dirty="0">
                <a:solidFill>
                  <a:srgbClr val="FF0000"/>
                </a:solidFill>
              </a:rPr>
              <a:t>z mikroorganismů, drobných živočichů 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a bahna na dně moří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bez přístupu vzduchu, činností bakterií, tlakem nadloží a vyšší teplotou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Ropa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67000"/>
            <a:ext cx="3145382" cy="384132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133600"/>
            <a:ext cx="2206920" cy="29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52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28600" y="244897"/>
            <a:ext cx="868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Zemní plyn</a:t>
            </a:r>
          </a:p>
          <a:p>
            <a:endParaRPr lang="cs-CZ" sz="2400" dirty="0">
              <a:solidFill>
                <a:srgbClr val="FFC000"/>
              </a:solidFill>
            </a:endParaRPr>
          </a:p>
          <a:p>
            <a:endParaRPr lang="cs-CZ" sz="2400" dirty="0">
              <a:solidFill>
                <a:srgbClr val="FFC000"/>
              </a:solidFill>
            </a:endParaRPr>
          </a:p>
          <a:p>
            <a:endParaRPr lang="cs-CZ" sz="2400" dirty="0">
              <a:solidFill>
                <a:srgbClr val="FFC000"/>
              </a:solidFill>
            </a:endParaRPr>
          </a:p>
          <a:p>
            <a:endParaRPr lang="cs-CZ" sz="2400" dirty="0">
              <a:solidFill>
                <a:srgbClr val="FFC000"/>
              </a:solidFill>
            </a:endParaRPr>
          </a:p>
          <a:p>
            <a:endParaRPr lang="cs-CZ" sz="2400" dirty="0">
              <a:solidFill>
                <a:srgbClr val="FFC000"/>
              </a:solidFill>
            </a:endParaRPr>
          </a:p>
          <a:p>
            <a:endParaRPr lang="cs-CZ" sz="2400" dirty="0">
              <a:solidFill>
                <a:srgbClr val="FFC000"/>
              </a:solidFill>
            </a:endParaRPr>
          </a:p>
          <a:p>
            <a:r>
              <a:rPr lang="cs-CZ" sz="2400" dirty="0">
                <a:solidFill>
                  <a:srgbClr val="FF0000"/>
                </a:solidFill>
              </a:rPr>
              <a:t>Asfalt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99" y="0"/>
            <a:ext cx="5080371" cy="287887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94117"/>
            <a:ext cx="5079999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95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32" y="2667000"/>
            <a:ext cx="2840228" cy="423914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28600" y="457200"/>
            <a:ext cx="8785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vznikají </a:t>
            </a:r>
            <a:r>
              <a:rPr lang="cs-CZ" sz="2800" dirty="0">
                <a:solidFill>
                  <a:srgbClr val="FF0000"/>
                </a:solidFill>
              </a:rPr>
              <a:t>usazováním </a:t>
            </a: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(sedimentací) látek na dně moří jezer řek i na souši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AE38708-3080-42A3-9F73-82E282BF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3400373"/>
            <a:ext cx="5195887" cy="34576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4A0F37-0378-4F9B-950D-B22817FE1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433643"/>
            <a:ext cx="3697183" cy="2466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2400" y="762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>
                <a:solidFill>
                  <a:srgbClr val="FF0000"/>
                </a:solidFill>
              </a:rPr>
              <a:t>3. Chemické usazeniny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41300" y="907197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vznikají </a:t>
            </a:r>
            <a:r>
              <a:rPr lang="cs-CZ" sz="2400" dirty="0">
                <a:solidFill>
                  <a:srgbClr val="FF0000"/>
                </a:solidFill>
              </a:rPr>
              <a:t>vysrážením z roztoků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57200" y="1524000"/>
            <a:ext cx="8153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Travertin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pórovitý vápenec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vysrážením z roztoku bohatého na CO</a:t>
            </a:r>
            <a:r>
              <a:rPr lang="cs-CZ" sz="2400" baseline="-25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 a Ca(HCO</a:t>
            </a:r>
            <a:r>
              <a:rPr lang="cs-CZ" sz="2400" baseline="-25000" dirty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cs-CZ" sz="2400" baseline="-25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FF0000"/>
                </a:solidFill>
              </a:rPr>
              <a:t>často otisky listů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obkladový a dekorační kámen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77" y="3429001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84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609600"/>
            <a:ext cx="9144000" cy="8366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tx2">
                    <a:lumMod val="25000"/>
                  </a:schemeClr>
                </a:solidFill>
              </a:rPr>
              <a:t>Podle způsobu vzniku se dělí: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2400" y="2090172"/>
            <a:ext cx="876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1) Úlomkovité </a:t>
            </a:r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– tvoří se přenosem a usazováním úlomků hornin a nerostů</a:t>
            </a:r>
          </a:p>
          <a:p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  <a:p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cs-CZ" sz="2400" dirty="0">
                <a:solidFill>
                  <a:srgbClr val="FF0000"/>
                </a:solidFill>
              </a:rPr>
              <a:t>2) Organogenní </a:t>
            </a:r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– vznikají usazováním odumřelých těl rostlin a živočichů, jejich koster a schránek</a:t>
            </a:r>
          </a:p>
          <a:p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  <a:p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cs-CZ" sz="2400" dirty="0">
                <a:solidFill>
                  <a:srgbClr val="FF0000"/>
                </a:solidFill>
              </a:rPr>
              <a:t>3) Chemické – </a:t>
            </a:r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vznikají vysrážením z roztoků</a:t>
            </a:r>
          </a:p>
        </p:txBody>
      </p:sp>
    </p:spTree>
    <p:extLst>
      <p:ext uri="{BB962C8B-B14F-4D97-AF65-F5344CB8AC3E}">
        <p14:creationId xmlns:p14="http://schemas.microsoft.com/office/powerpoint/2010/main" val="1408007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6200" y="152400"/>
            <a:ext cx="4191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Usazené horniny</a:t>
            </a:r>
          </a:p>
          <a:p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tvoří </a:t>
            </a:r>
            <a:r>
              <a:rPr lang="cs-CZ" sz="2400" dirty="0">
                <a:solidFill>
                  <a:srgbClr val="FF0000"/>
                </a:solidFill>
              </a:rPr>
              <a:t>VRSTY</a:t>
            </a:r>
          </a:p>
          <a:p>
            <a:pPr marL="342900" indent="-342900">
              <a:buFontTx/>
              <a:buChar char="-"/>
            </a:pPr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více vrstev = </a:t>
            </a:r>
            <a:r>
              <a:rPr lang="cs-CZ" sz="2400" dirty="0">
                <a:solidFill>
                  <a:srgbClr val="FF0000"/>
                </a:solidFill>
              </a:rPr>
              <a:t>SOUVRSTVÍ</a:t>
            </a:r>
          </a:p>
          <a:p>
            <a:pPr marL="342900" indent="-342900">
              <a:buFontTx/>
              <a:buChar char="-"/>
            </a:pPr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tloušťka vrstvy =  				</a:t>
            </a:r>
            <a:r>
              <a:rPr lang="cs-CZ" sz="2400" dirty="0">
                <a:solidFill>
                  <a:srgbClr val="FF0000"/>
                </a:solidFill>
              </a:rPr>
              <a:t>MOCNOST</a:t>
            </a:r>
          </a:p>
          <a:p>
            <a:pPr marL="342900" indent="-342900">
              <a:buFontTx/>
              <a:buChar char="-"/>
            </a:pPr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vrstvy mohou být deformované- vrásněním, zemětřesením….</a:t>
            </a:r>
          </a:p>
          <a:p>
            <a:pPr marL="342900" indent="-342900">
              <a:buFontTx/>
              <a:buChar char="-"/>
            </a:pPr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495800" cy="6858000"/>
          </a:xfrm>
          <a:prstGeom prst="rect">
            <a:avLst/>
          </a:prstGeom>
          <a:ln w="88900">
            <a:noFill/>
          </a:ln>
        </p:spPr>
      </p:pic>
      <p:cxnSp>
        <p:nvCxnSpPr>
          <p:cNvPr id="7" name="Přímá spojnice se šipkou 6"/>
          <p:cNvCxnSpPr/>
          <p:nvPr/>
        </p:nvCxnSpPr>
        <p:spPr>
          <a:xfrm>
            <a:off x="6705600" y="4152900"/>
            <a:ext cx="0" cy="990600"/>
          </a:xfrm>
          <a:prstGeom prst="straightConnector1">
            <a:avLst/>
          </a:prstGeom>
          <a:ln w="76200" cmpd="sng">
            <a:solidFill>
              <a:srgbClr val="FFC000"/>
            </a:solidFill>
            <a:headEnd type="arrow"/>
            <a:tailEnd type="arrow"/>
          </a:ln>
          <a:scene3d>
            <a:camera prst="orthographicFront"/>
            <a:lightRig rig="threePt" dir="t"/>
          </a:scene3d>
          <a:sp3d>
            <a:bevelT w="127000" h="508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vá složená závorka 9"/>
          <p:cNvSpPr/>
          <p:nvPr/>
        </p:nvSpPr>
        <p:spPr>
          <a:xfrm>
            <a:off x="6350000" y="1181099"/>
            <a:ext cx="381000" cy="914400"/>
          </a:xfrm>
          <a:prstGeom prst="leftBrace">
            <a:avLst/>
          </a:prstGeom>
          <a:ln w="635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648200" y="140746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souvrství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648200" y="319816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nadloží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648200" y="441736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vrstva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648200" y="5464769"/>
            <a:ext cx="14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podloží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162800" y="4322967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mocnost vrstvy</a:t>
            </a:r>
          </a:p>
        </p:txBody>
      </p:sp>
    </p:spTree>
    <p:extLst>
      <p:ext uri="{BB962C8B-B14F-4D97-AF65-F5344CB8AC3E}">
        <p14:creationId xmlns:p14="http://schemas.microsoft.com/office/powerpoint/2010/main" val="1161271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304800"/>
            <a:ext cx="8826500" cy="8366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1. Úlomkovité usazeniny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4800" y="1600200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na začátku jsou sypké </a:t>
            </a:r>
            <a:r>
              <a:rPr lang="cs-CZ" sz="2400" dirty="0">
                <a:solidFill>
                  <a:srgbClr val="FF0000"/>
                </a:solidFill>
              </a:rPr>
              <a:t>– NEZPEVNĚNÉ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úlomky hornin- ostré nebo zaoblené= </a:t>
            </a:r>
            <a:r>
              <a:rPr lang="cs-CZ" sz="2400" dirty="0">
                <a:solidFill>
                  <a:srgbClr val="FF0000"/>
                </a:solidFill>
              </a:rPr>
              <a:t>ŠTĚRKY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později může dojít KE ZPEVNĚNÍ = </a:t>
            </a:r>
            <a:r>
              <a:rPr lang="cs-CZ" sz="2400" dirty="0">
                <a:solidFill>
                  <a:srgbClr val="FF0000"/>
                </a:solidFill>
              </a:rPr>
              <a:t>STMELENÍ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tmel = </a:t>
            </a:r>
            <a:r>
              <a:rPr lang="cs-CZ" sz="2400" dirty="0">
                <a:solidFill>
                  <a:srgbClr val="FF0000"/>
                </a:solidFill>
              </a:rPr>
              <a:t>jílovité částicemi</a:t>
            </a: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uhličitanem vápenatým aj.</a:t>
            </a:r>
          </a:p>
          <a:p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např.: ŠTERK 			SLEPENEC</a:t>
            </a:r>
          </a:p>
          <a:p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    PÍSEK                             PÍSKOVEC </a:t>
            </a:r>
          </a:p>
          <a:p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    JÍL                                   JÍLOVEC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9A3239A-509C-4492-BE76-A341662A9ACD}"/>
              </a:ext>
            </a:extLst>
          </p:cNvPr>
          <p:cNvCxnSpPr>
            <a:cxnSpLocks/>
          </p:cNvCxnSpPr>
          <p:nvPr/>
        </p:nvCxnSpPr>
        <p:spPr>
          <a:xfrm>
            <a:off x="3352800" y="480060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B36CB9C1-36C3-491C-AE0C-87FAB2B2A5B5}"/>
              </a:ext>
            </a:extLst>
          </p:cNvPr>
          <p:cNvCxnSpPr>
            <a:cxnSpLocks/>
          </p:cNvCxnSpPr>
          <p:nvPr/>
        </p:nvCxnSpPr>
        <p:spPr>
          <a:xfrm>
            <a:off x="3124200" y="5105400"/>
            <a:ext cx="1219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7FD93631-9BA0-4E19-81A7-B60870C1659B}"/>
              </a:ext>
            </a:extLst>
          </p:cNvPr>
          <p:cNvCxnSpPr>
            <a:cxnSpLocks/>
          </p:cNvCxnSpPr>
          <p:nvPr/>
        </p:nvCxnSpPr>
        <p:spPr>
          <a:xfrm>
            <a:off x="2819400" y="5410200"/>
            <a:ext cx="1600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123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26500" cy="8366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tx2">
                    <a:lumMod val="25000"/>
                  </a:schemeClr>
                </a:solidFill>
              </a:rPr>
              <a:t>Štěrk a  Slepenec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27000" y="1390819"/>
            <a:ext cx="467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Štěrk </a:t>
            </a:r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- zaoblené úlomky</a:t>
            </a:r>
          </a:p>
          <a:p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         - zaoblují se při přenosu 	vodou</a:t>
            </a:r>
          </a:p>
          <a:p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         - říční nánosy, mořská   </a:t>
            </a:r>
          </a:p>
          <a:p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           pobřeží</a:t>
            </a:r>
          </a:p>
          <a:p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         - stavební materiál – beton</a:t>
            </a:r>
          </a:p>
          <a:p>
            <a:r>
              <a:rPr lang="cs-CZ" sz="2400" dirty="0"/>
              <a:t>        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800600" y="4876800"/>
            <a:ext cx="417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Slepenec </a:t>
            </a:r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– zpevněním 			štěrku</a:t>
            </a:r>
          </a:p>
          <a:p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	     - drtí se na štěrk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14800"/>
            <a:ext cx="3170767" cy="23780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57863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94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598" y="128586"/>
            <a:ext cx="6908802" cy="8366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Písek  a Pískovec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1600" y="990600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Písek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drobná zrnka převážně křemene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písky a pískovce filtrují v přírodě</a:t>
            </a:r>
          </a:p>
          <a:p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vodu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surovina pro stavebnictví, sklářství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267200" y="3298924"/>
            <a:ext cx="480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Pískovec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zpevněním písku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skalní města – Český ráj, Kokořínsko, Broumovsko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stavební, dekorační a sochařský kámen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podobné jsou další usazeniny křemenec….</a:t>
            </a:r>
          </a:p>
          <a:p>
            <a:pPr marL="342900" indent="-342900">
              <a:buFont typeface="Wingdings" pitchFamily="2" charset="2"/>
              <a:buChar char="q"/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987523"/>
            <a:ext cx="3048000" cy="2286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3757300" cy="281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45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6" y="766465"/>
            <a:ext cx="8122047" cy="609153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85799" y="112067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NPR Adršpašsko-teplické skály – Starosta a starostová</a:t>
            </a:r>
          </a:p>
        </p:txBody>
      </p:sp>
    </p:spTree>
    <p:extLst>
      <p:ext uri="{BB962C8B-B14F-4D97-AF65-F5344CB8AC3E}">
        <p14:creationId xmlns:p14="http://schemas.microsoft.com/office/powerpoint/2010/main" val="25768225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3400" y="2286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Spraš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416298" y="228600"/>
            <a:ext cx="5651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světlá sypká hornina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navátá </a:t>
            </a:r>
            <a:r>
              <a:rPr lang="cs-CZ" sz="2400" dirty="0">
                <a:solidFill>
                  <a:srgbClr val="FF0000"/>
                </a:solidFill>
              </a:rPr>
              <a:t>větrem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vznikají na nich </a:t>
            </a:r>
            <a:r>
              <a:rPr lang="cs-CZ" sz="2400" dirty="0">
                <a:solidFill>
                  <a:srgbClr val="FF0000"/>
                </a:solidFill>
              </a:rPr>
              <a:t>úrodné půdy</a:t>
            </a:r>
          </a:p>
          <a:p>
            <a:endParaRPr lang="cs-CZ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19373"/>
            <a:ext cx="5651502" cy="42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58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Živly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Živl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1631</TotalTime>
  <Words>512</Words>
  <Application>Microsoft Office PowerPoint</Application>
  <PresentationFormat>Předvádění na obrazovce (4:3)</PresentationFormat>
  <Paragraphs>137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Živly</vt:lpstr>
      <vt:lpstr>Usazené horniny</vt:lpstr>
      <vt:lpstr>Prezentace aplikace PowerPoint</vt:lpstr>
      <vt:lpstr>Podle způsobu vzniku se dělí:</vt:lpstr>
      <vt:lpstr>Prezentace aplikace PowerPoint</vt:lpstr>
      <vt:lpstr>1. Úlomkovité usazeniny</vt:lpstr>
      <vt:lpstr>Štěrk a  Slepenec</vt:lpstr>
      <vt:lpstr>Písek  a Pískovec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opel</dc:creator>
  <cp:lastModifiedBy>Zbyněk Koláčný</cp:lastModifiedBy>
  <cp:revision>111</cp:revision>
  <cp:lastPrinted>1601-01-01T00:00:00Z</cp:lastPrinted>
  <dcterms:created xsi:type="dcterms:W3CDTF">1601-01-01T00:00:00Z</dcterms:created>
  <dcterms:modified xsi:type="dcterms:W3CDTF">2021-01-13T12:22:53Z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